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64" r:id="rId2"/>
    <p:sldMasterId id="2147483666" r:id="rId3"/>
  </p:sldMasterIdLst>
  <p:notesMasterIdLst>
    <p:notesMasterId r:id="rId42"/>
  </p:notesMasterIdLst>
  <p:sldIdLst>
    <p:sldId id="257" r:id="rId4"/>
    <p:sldId id="512" r:id="rId5"/>
    <p:sldId id="525" r:id="rId6"/>
    <p:sldId id="509" r:id="rId7"/>
    <p:sldId id="511" r:id="rId8"/>
    <p:sldId id="262" r:id="rId9"/>
    <p:sldId id="264" r:id="rId10"/>
    <p:sldId id="418" r:id="rId11"/>
    <p:sldId id="517" r:id="rId12"/>
    <p:sldId id="267" r:id="rId13"/>
    <p:sldId id="268" r:id="rId14"/>
    <p:sldId id="269" r:id="rId15"/>
    <p:sldId id="514" r:id="rId16"/>
    <p:sldId id="270" r:id="rId17"/>
    <p:sldId id="506" r:id="rId18"/>
    <p:sldId id="515" r:id="rId19"/>
    <p:sldId id="507" r:id="rId20"/>
    <p:sldId id="516" r:id="rId21"/>
    <p:sldId id="395" r:id="rId22"/>
    <p:sldId id="279" r:id="rId23"/>
    <p:sldId id="409" r:id="rId24"/>
    <p:sldId id="410" r:id="rId25"/>
    <p:sldId id="411" r:id="rId26"/>
    <p:sldId id="412" r:id="rId27"/>
    <p:sldId id="413" r:id="rId28"/>
    <p:sldId id="417" r:id="rId29"/>
    <p:sldId id="526" r:id="rId30"/>
    <p:sldId id="406" r:id="rId31"/>
    <p:sldId id="521" r:id="rId32"/>
    <p:sldId id="527" r:id="rId33"/>
    <p:sldId id="399" r:id="rId34"/>
    <p:sldId id="404" r:id="rId35"/>
    <p:sldId id="311" r:id="rId36"/>
    <p:sldId id="522" r:id="rId37"/>
    <p:sldId id="528" r:id="rId38"/>
    <p:sldId id="520" r:id="rId39"/>
    <p:sldId id="285" r:id="rId40"/>
    <p:sldId id="39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6160B-8BA1-44F5-9021-9D59E9E501DB}" v="7" dt="2021-05-13T13:41:46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86237" autoAdjust="0"/>
  </p:normalViewPr>
  <p:slideViewPr>
    <p:cSldViewPr snapToGrid="0">
      <p:cViewPr varScale="1">
        <p:scale>
          <a:sx n="98" d="100"/>
          <a:sy n="98" d="100"/>
        </p:scale>
        <p:origin x="10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umm, Louise" userId="c689724e-6cec-4c24-839f-1ea11d80257b" providerId="ADAL" clId="{2C26160B-8BA1-44F5-9021-9D59E9E501DB}"/>
    <pc:docChg chg="custSel addSld delSld modSld">
      <pc:chgData name="Drumm, Louise" userId="c689724e-6cec-4c24-839f-1ea11d80257b" providerId="ADAL" clId="{2C26160B-8BA1-44F5-9021-9D59E9E501DB}" dt="2021-05-13T13:42:22.249" v="65" actId="255"/>
      <pc:docMkLst>
        <pc:docMk/>
      </pc:docMkLst>
      <pc:sldChg chg="modNotesTx">
        <pc:chgData name="Drumm, Louise" userId="c689724e-6cec-4c24-839f-1ea11d80257b" providerId="ADAL" clId="{2C26160B-8BA1-44F5-9021-9D59E9E501DB}" dt="2021-05-13T13:30:02.824" v="13" actId="6549"/>
        <pc:sldMkLst>
          <pc:docMk/>
          <pc:sldMk cId="2227327521" sldId="257"/>
        </pc:sldMkLst>
      </pc:sldChg>
      <pc:sldChg chg="modNotesTx">
        <pc:chgData name="Drumm, Louise" userId="c689724e-6cec-4c24-839f-1ea11d80257b" providerId="ADAL" clId="{2C26160B-8BA1-44F5-9021-9D59E9E501DB}" dt="2021-05-13T13:30:12.045" v="15" actId="6549"/>
        <pc:sldMkLst>
          <pc:docMk/>
          <pc:sldMk cId="1950274666" sldId="264"/>
        </pc:sldMkLst>
      </pc:sldChg>
      <pc:sldChg chg="modNotesTx">
        <pc:chgData name="Drumm, Louise" userId="c689724e-6cec-4c24-839f-1ea11d80257b" providerId="ADAL" clId="{2C26160B-8BA1-44F5-9021-9D59E9E501DB}" dt="2021-05-13T13:30:20.638" v="16" actId="6549"/>
        <pc:sldMkLst>
          <pc:docMk/>
          <pc:sldMk cId="296083894" sldId="269"/>
        </pc:sldMkLst>
      </pc:sldChg>
      <pc:sldChg chg="modNotesTx">
        <pc:chgData name="Drumm, Louise" userId="c689724e-6cec-4c24-839f-1ea11d80257b" providerId="ADAL" clId="{2C26160B-8BA1-44F5-9021-9D59E9E501DB}" dt="2021-05-13T13:30:29.482" v="17" actId="6549"/>
        <pc:sldMkLst>
          <pc:docMk/>
          <pc:sldMk cId="2345038244" sldId="279"/>
        </pc:sldMkLst>
      </pc:sldChg>
      <pc:sldChg chg="del">
        <pc:chgData name="Drumm, Louise" userId="c689724e-6cec-4c24-839f-1ea11d80257b" providerId="ADAL" clId="{2C26160B-8BA1-44F5-9021-9D59E9E501DB}" dt="2021-05-13T13:36:57.506" v="34" actId="47"/>
        <pc:sldMkLst>
          <pc:docMk/>
          <pc:sldMk cId="374080191" sldId="284"/>
        </pc:sldMkLst>
      </pc:sldChg>
      <pc:sldChg chg="modSp mod">
        <pc:chgData name="Drumm, Louise" userId="c689724e-6cec-4c24-839f-1ea11d80257b" providerId="ADAL" clId="{2C26160B-8BA1-44F5-9021-9D59E9E501DB}" dt="2021-05-13T13:42:22.249" v="65" actId="255"/>
        <pc:sldMkLst>
          <pc:docMk/>
          <pc:sldMk cId="3446222631" sldId="285"/>
        </pc:sldMkLst>
        <pc:spChg chg="mod">
          <ac:chgData name="Drumm, Louise" userId="c689724e-6cec-4c24-839f-1ea11d80257b" providerId="ADAL" clId="{2C26160B-8BA1-44F5-9021-9D59E9E501DB}" dt="2021-05-13T13:42:22.249" v="65" actId="255"/>
          <ac:spMkLst>
            <pc:docMk/>
            <pc:sldMk cId="3446222631" sldId="285"/>
            <ac:spMk id="3" creationId="{CEDDA6EC-8C60-4288-84DF-76D14B961418}"/>
          </ac:spMkLst>
        </pc:spChg>
      </pc:sldChg>
      <pc:sldChg chg="del">
        <pc:chgData name="Drumm, Louise" userId="c689724e-6cec-4c24-839f-1ea11d80257b" providerId="ADAL" clId="{2C26160B-8BA1-44F5-9021-9D59E9E501DB}" dt="2021-05-13T13:37:03.096" v="37" actId="47"/>
        <pc:sldMkLst>
          <pc:docMk/>
          <pc:sldMk cId="392288843" sldId="290"/>
        </pc:sldMkLst>
      </pc:sldChg>
      <pc:sldChg chg="modSp mod">
        <pc:chgData name="Drumm, Louise" userId="c689724e-6cec-4c24-839f-1ea11d80257b" providerId="ADAL" clId="{2C26160B-8BA1-44F5-9021-9D59E9E501DB}" dt="2021-05-13T13:41:58.968" v="59" actId="27636"/>
        <pc:sldMkLst>
          <pc:docMk/>
          <pc:sldMk cId="1013061561" sldId="396"/>
        </pc:sldMkLst>
        <pc:spChg chg="mod">
          <ac:chgData name="Drumm, Louise" userId="c689724e-6cec-4c24-839f-1ea11d80257b" providerId="ADAL" clId="{2C26160B-8BA1-44F5-9021-9D59E9E501DB}" dt="2021-05-13T13:41:58.968" v="59" actId="27636"/>
          <ac:spMkLst>
            <pc:docMk/>
            <pc:sldMk cId="1013061561" sldId="396"/>
            <ac:spMk id="3" creationId="{CEDDA6EC-8C60-4288-84DF-76D14B961418}"/>
          </ac:spMkLst>
        </pc:spChg>
      </pc:sldChg>
      <pc:sldChg chg="modNotesTx">
        <pc:chgData name="Drumm, Louise" userId="c689724e-6cec-4c24-839f-1ea11d80257b" providerId="ADAL" clId="{2C26160B-8BA1-44F5-9021-9D59E9E501DB}" dt="2021-05-13T13:35:04.364" v="29" actId="6549"/>
        <pc:sldMkLst>
          <pc:docMk/>
          <pc:sldMk cId="3635923261" sldId="399"/>
        </pc:sldMkLst>
      </pc:sldChg>
      <pc:sldChg chg="modSp del mod">
        <pc:chgData name="Drumm, Louise" userId="c689724e-6cec-4c24-839f-1ea11d80257b" providerId="ADAL" clId="{2C26160B-8BA1-44F5-9021-9D59E9E501DB}" dt="2021-05-13T13:41:50.627" v="57" actId="47"/>
        <pc:sldMkLst>
          <pc:docMk/>
          <pc:sldMk cId="3815996988" sldId="405"/>
        </pc:sldMkLst>
        <pc:spChg chg="mod">
          <ac:chgData name="Drumm, Louise" userId="c689724e-6cec-4c24-839f-1ea11d80257b" providerId="ADAL" clId="{2C26160B-8BA1-44F5-9021-9D59E9E501DB}" dt="2021-05-13T13:41:43.601" v="53" actId="21"/>
          <ac:spMkLst>
            <pc:docMk/>
            <pc:sldMk cId="3815996988" sldId="405"/>
            <ac:spMk id="3" creationId="{DA381F2E-8A78-40FA-9845-9326B8777070}"/>
          </ac:spMkLst>
        </pc:spChg>
      </pc:sldChg>
      <pc:sldChg chg="modNotesTx">
        <pc:chgData name="Drumm, Louise" userId="c689724e-6cec-4c24-839f-1ea11d80257b" providerId="ADAL" clId="{2C26160B-8BA1-44F5-9021-9D59E9E501DB}" dt="2021-05-13T13:33:38.321" v="24" actId="6549"/>
        <pc:sldMkLst>
          <pc:docMk/>
          <pc:sldMk cId="3030488652" sldId="417"/>
        </pc:sldMkLst>
      </pc:sldChg>
      <pc:sldChg chg="del">
        <pc:chgData name="Drumm, Louise" userId="c689724e-6cec-4c24-839f-1ea11d80257b" providerId="ADAL" clId="{2C26160B-8BA1-44F5-9021-9D59E9E501DB}" dt="2021-05-13T13:37:01.518" v="36" actId="47"/>
        <pc:sldMkLst>
          <pc:docMk/>
          <pc:sldMk cId="2543513530" sldId="419"/>
        </pc:sldMkLst>
      </pc:sldChg>
      <pc:sldChg chg="modNotesTx">
        <pc:chgData name="Drumm, Louise" userId="c689724e-6cec-4c24-839f-1ea11d80257b" providerId="ADAL" clId="{2C26160B-8BA1-44F5-9021-9D59E9E501DB}" dt="2021-05-13T13:30:06.709" v="14" actId="6549"/>
        <pc:sldMkLst>
          <pc:docMk/>
          <pc:sldMk cId="1040577584" sldId="509"/>
        </pc:sldMkLst>
      </pc:sldChg>
      <pc:sldChg chg="del">
        <pc:chgData name="Drumm, Louise" userId="c689724e-6cec-4c24-839f-1ea11d80257b" providerId="ADAL" clId="{2C26160B-8BA1-44F5-9021-9D59E9E501DB}" dt="2021-05-13T13:29:43.609" v="12" actId="47"/>
        <pc:sldMkLst>
          <pc:docMk/>
          <pc:sldMk cId="658680576" sldId="510"/>
        </pc:sldMkLst>
      </pc:sldChg>
      <pc:sldChg chg="addSp delSp modSp mod">
        <pc:chgData name="Drumm, Louise" userId="c689724e-6cec-4c24-839f-1ea11d80257b" providerId="ADAL" clId="{2C26160B-8BA1-44F5-9021-9D59E9E501DB}" dt="2021-05-13T13:29:30.459" v="6" actId="962"/>
        <pc:sldMkLst>
          <pc:docMk/>
          <pc:sldMk cId="2750943084" sldId="512"/>
        </pc:sldMkLst>
        <pc:spChg chg="del mod">
          <ac:chgData name="Drumm, Louise" userId="c689724e-6cec-4c24-839f-1ea11d80257b" providerId="ADAL" clId="{2C26160B-8BA1-44F5-9021-9D59E9E501DB}" dt="2021-05-13T13:29:18.730" v="1" actId="478"/>
          <ac:spMkLst>
            <pc:docMk/>
            <pc:sldMk cId="2750943084" sldId="512"/>
            <ac:spMk id="3" creationId="{71893B49-DA3C-4820-931F-F0023C4F0A6A}"/>
          </ac:spMkLst>
        </pc:spChg>
        <pc:spChg chg="add mod">
          <ac:chgData name="Drumm, Louise" userId="c689724e-6cec-4c24-839f-1ea11d80257b" providerId="ADAL" clId="{2C26160B-8BA1-44F5-9021-9D59E9E501DB}" dt="2021-05-13T13:29:18.730" v="1" actId="478"/>
          <ac:spMkLst>
            <pc:docMk/>
            <pc:sldMk cId="2750943084" sldId="512"/>
            <ac:spMk id="5" creationId="{C81BF1CD-03D5-4A13-BB2F-D94992ADAA5F}"/>
          </ac:spMkLst>
        </pc:spChg>
        <pc:picChg chg="add mod">
          <ac:chgData name="Drumm, Louise" userId="c689724e-6cec-4c24-839f-1ea11d80257b" providerId="ADAL" clId="{2C26160B-8BA1-44F5-9021-9D59E9E501DB}" dt="2021-05-13T13:29:30.459" v="6" actId="962"/>
          <ac:picMkLst>
            <pc:docMk/>
            <pc:sldMk cId="2750943084" sldId="512"/>
            <ac:picMk id="7" creationId="{B885A4BA-84D9-462A-BDA7-37859A9F6757}"/>
          </ac:picMkLst>
        </pc:picChg>
      </pc:sldChg>
      <pc:sldChg chg="del">
        <pc:chgData name="Drumm, Louise" userId="c689724e-6cec-4c24-839f-1ea11d80257b" providerId="ADAL" clId="{2C26160B-8BA1-44F5-9021-9D59E9E501DB}" dt="2021-05-13T13:29:40.658" v="11" actId="47"/>
        <pc:sldMkLst>
          <pc:docMk/>
          <pc:sldMk cId="2491322361" sldId="513"/>
        </pc:sldMkLst>
      </pc:sldChg>
      <pc:sldChg chg="modNotesTx">
        <pc:chgData name="Drumm, Louise" userId="c689724e-6cec-4c24-839f-1ea11d80257b" providerId="ADAL" clId="{2C26160B-8BA1-44F5-9021-9D59E9E501DB}" dt="2021-05-13T13:39:26.458" v="38" actId="6549"/>
        <pc:sldMkLst>
          <pc:docMk/>
          <pc:sldMk cId="4168751379" sldId="521"/>
        </pc:sldMkLst>
      </pc:sldChg>
      <pc:sldChg chg="del">
        <pc:chgData name="Drumm, Louise" userId="c689724e-6cec-4c24-839f-1ea11d80257b" providerId="ADAL" clId="{2C26160B-8BA1-44F5-9021-9D59E9E501DB}" dt="2021-05-13T13:36:57.506" v="34" actId="47"/>
        <pc:sldMkLst>
          <pc:docMk/>
          <pc:sldMk cId="3826950240" sldId="523"/>
        </pc:sldMkLst>
      </pc:sldChg>
      <pc:sldChg chg="del">
        <pc:chgData name="Drumm, Louise" userId="c689724e-6cec-4c24-839f-1ea11d80257b" providerId="ADAL" clId="{2C26160B-8BA1-44F5-9021-9D59E9E501DB}" dt="2021-05-13T13:37:00.170" v="35" actId="47"/>
        <pc:sldMkLst>
          <pc:docMk/>
          <pc:sldMk cId="3444462982" sldId="524"/>
        </pc:sldMkLst>
      </pc:sldChg>
      <pc:sldChg chg="addSp modSp new mod">
        <pc:chgData name="Drumm, Louise" userId="c689724e-6cec-4c24-839f-1ea11d80257b" providerId="ADAL" clId="{2C26160B-8BA1-44F5-9021-9D59E9E501DB}" dt="2021-05-13T13:29:35.717" v="10" actId="962"/>
        <pc:sldMkLst>
          <pc:docMk/>
          <pc:sldMk cId="1705669327" sldId="525"/>
        </pc:sldMkLst>
        <pc:picChg chg="add mod">
          <ac:chgData name="Drumm, Louise" userId="c689724e-6cec-4c24-839f-1ea11d80257b" providerId="ADAL" clId="{2C26160B-8BA1-44F5-9021-9D59E9E501DB}" dt="2021-05-13T13:29:35.717" v="10" actId="962"/>
          <ac:picMkLst>
            <pc:docMk/>
            <pc:sldMk cId="1705669327" sldId="525"/>
            <ac:picMk id="6" creationId="{AE50FF1F-2246-485C-9FFB-0AB96A5BAA53}"/>
          </ac:picMkLst>
        </pc:picChg>
      </pc:sldChg>
      <pc:sldChg chg="addSp modSp new mod">
        <pc:chgData name="Drumm, Louise" userId="c689724e-6cec-4c24-839f-1ea11d80257b" providerId="ADAL" clId="{2C26160B-8BA1-44F5-9021-9D59E9E501DB}" dt="2021-05-13T13:33:22.718" v="21" actId="962"/>
        <pc:sldMkLst>
          <pc:docMk/>
          <pc:sldMk cId="849521575" sldId="526"/>
        </pc:sldMkLst>
        <pc:picChg chg="add mod">
          <ac:chgData name="Drumm, Louise" userId="c689724e-6cec-4c24-839f-1ea11d80257b" providerId="ADAL" clId="{2C26160B-8BA1-44F5-9021-9D59E9E501DB}" dt="2021-05-13T13:33:22.718" v="21" actId="962"/>
          <ac:picMkLst>
            <pc:docMk/>
            <pc:sldMk cId="849521575" sldId="526"/>
            <ac:picMk id="6" creationId="{F1C15E19-AEAD-442F-BF17-6F67245DF3D6}"/>
          </ac:picMkLst>
        </pc:picChg>
      </pc:sldChg>
      <pc:sldChg chg="addSp modSp new mod">
        <pc:chgData name="Drumm, Louise" userId="c689724e-6cec-4c24-839f-1ea11d80257b" providerId="ADAL" clId="{2C26160B-8BA1-44F5-9021-9D59E9E501DB}" dt="2021-05-13T13:35:00.116" v="28" actId="962"/>
        <pc:sldMkLst>
          <pc:docMk/>
          <pc:sldMk cId="1390412162" sldId="527"/>
        </pc:sldMkLst>
        <pc:picChg chg="add mod">
          <ac:chgData name="Drumm, Louise" userId="c689724e-6cec-4c24-839f-1ea11d80257b" providerId="ADAL" clId="{2C26160B-8BA1-44F5-9021-9D59E9E501DB}" dt="2021-05-13T13:35:00.116" v="28" actId="962"/>
          <ac:picMkLst>
            <pc:docMk/>
            <pc:sldMk cId="1390412162" sldId="527"/>
            <ac:picMk id="7" creationId="{B1B0DA01-3377-4801-9AEC-CCA0841BF03D}"/>
          </ac:picMkLst>
        </pc:picChg>
      </pc:sldChg>
      <pc:sldChg chg="new del">
        <pc:chgData name="Drumm, Louise" userId="c689724e-6cec-4c24-839f-1ea11d80257b" providerId="ADAL" clId="{2C26160B-8BA1-44F5-9021-9D59E9E501DB}" dt="2021-05-13T13:33:32.574" v="23" actId="47"/>
        <pc:sldMkLst>
          <pc:docMk/>
          <pc:sldMk cId="1822437014" sldId="527"/>
        </pc:sldMkLst>
      </pc:sldChg>
      <pc:sldChg chg="addSp modSp new mod">
        <pc:chgData name="Drumm, Louise" userId="c689724e-6cec-4c24-839f-1ea11d80257b" providerId="ADAL" clId="{2C26160B-8BA1-44F5-9021-9D59E9E501DB}" dt="2021-05-13T13:36:25.135" v="33" actId="962"/>
        <pc:sldMkLst>
          <pc:docMk/>
          <pc:sldMk cId="1310680682" sldId="528"/>
        </pc:sldMkLst>
        <pc:picChg chg="add mod">
          <ac:chgData name="Drumm, Louise" userId="c689724e-6cec-4c24-839f-1ea11d80257b" providerId="ADAL" clId="{2C26160B-8BA1-44F5-9021-9D59E9E501DB}" dt="2021-05-13T13:36:25.135" v="33" actId="962"/>
          <ac:picMkLst>
            <pc:docMk/>
            <pc:sldMk cId="1310680682" sldId="528"/>
            <ac:picMk id="6" creationId="{EF0E769F-AE80-462A-ABD1-AF6C7E2497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F7ED1-1EA8-41B4-9CC8-55CBDE308A3F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E6042-980E-4AC6-AFA9-12E9F2C72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42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4804-EAD3-4E44-B107-5BFD5C9024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06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E6042-980E-4AC6-AFA9-12E9F2C722F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0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E6042-980E-4AC6-AFA9-12E9F2C722F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88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FAA04-0843-459A-AAC3-6EC84DC77A8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449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https://jamboard.google.com/d/19zpYdh1nS9lrhT4bfZs7PL83he0-7fLSdsegYrJlzxQ/edit?usp=sharing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E6042-980E-4AC6-AFA9-12E9F2C722F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566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4804-EAD3-4E44-B107-5BFD5C902468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96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4804-EAD3-4E44-B107-5BFD5C9024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83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4804-EAD3-4E44-B107-5BFD5C90246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512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4804-EAD3-4E44-B107-5BFD5C90246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691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4804-EAD3-4E44-B107-5BFD5C90246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40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4804-EAD3-4E44-B107-5BFD5C90246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44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E6042-980E-4AC6-AFA9-12E9F2C722F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002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33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4804-EAD3-4E44-B107-5BFD5C90246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36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CE746-CB40-460C-97F0-5603A3E08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CA76C-50DB-4D4F-B255-CF14DF5D4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923D5-F353-4CE6-AC43-6B3A7357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F74A-9096-44FF-AE10-7A208233DD31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1671F-0265-4BB8-BE99-A1AF271E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5B042-1949-43EE-B05D-46E31A14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85B4-CFF0-437E-B220-FD8FB80DC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22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F4E0-482B-4A83-937D-3D5DB9AF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44425-6306-4317-A5F9-2D179E78E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13466-8DE6-4A1B-A145-AB66E3E81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F74A-9096-44FF-AE10-7A208233DD31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C106A-A2F6-4CA1-A0F6-E0B870C81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4E73F-05D0-49AB-8D76-177E5A3F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85B4-CFF0-437E-B220-FD8FB80DC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70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3A0DE-A84C-413A-9523-22499F227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27720-FE56-40EC-AE4D-0D8B233D2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FD243-2368-4A9A-BA00-563D127D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F74A-9096-44FF-AE10-7A208233DD31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0F506-0FA9-4C68-9C48-D3ACDECF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89881-499A-4733-9C30-7E15FA37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85B4-CFF0-437E-B220-FD8FB80DC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4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E724-650B-4149-A3C4-E0D836C7D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4E05E-982E-9140-8241-DEE1A013F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8A3A3-6421-D84B-9E1C-5796C8F0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B256-54F8-4092-895F-4C22C486274B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C5739-DC48-9F43-818F-86A321ED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louisedrumm.com    @louisedrumm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A88A1-518E-1347-8B38-CA3CA704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F76-92EC-574A-BB6F-C2EC45F3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45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1FA9-7ED7-CF4D-9511-A22E91183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D1A93-9070-264A-8A94-40B22A468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81354-89CF-6F47-81A8-1CA2753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6E89-244A-444F-B12B-4E2C41214D54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38BE7-404E-3C4D-A910-BA0A4992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louisedrumm.com    @louisedrumm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17D34-7C20-9944-B9DB-030D1638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F76-92EC-574A-BB6F-C2EC45F3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88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8FE64-EB4F-3E4A-8F97-1BBCCB70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782" y="6356350"/>
            <a:ext cx="648161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9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8761C-0305-4E78-891E-DB5FF2049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ABC8-2CDA-4CD7-8602-ED80FB7D8EA7}" type="datetime1">
              <a:rPr lang="en-US" smtClean="0"/>
              <a:t>6/30/2021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2E709-002E-4823-A33A-2D539123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louisedrumm.com    @louisedrumm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E7761-9DED-4939-A43E-6E628AFF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6DE5-92BC-45E8-84FD-9080CAD2D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15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07366-9C4C-40C6-A07A-C786A671B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1A294-94FD-4DDE-9990-16C299EF6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DE4C-9301-4AB5-8198-E338BE97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23C7-4DB0-4DB6-BD00-13F42077AE84}" type="datetime1">
              <a:rPr lang="en-US" smtClean="0"/>
              <a:t>6/30/2021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0DC4E-A5AE-4887-8919-25DDD64F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louisedrumm.com    @louisedrumm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94BEA-E349-474E-8D93-74D20253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6DE5-92BC-45E8-84FD-9080CAD2D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83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B15D-E2E7-4AFE-981D-49EEAB95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53325-C73A-438B-81AC-79B0B60D5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D48B5-1FF2-4BD9-A7E8-FDA8B55E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CB0D-3175-4191-9444-B003A2EC5B3C}" type="datetime1">
              <a:rPr lang="en-US" smtClean="0"/>
              <a:t>6/30/2021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1C7AA-7ACF-401C-BCB5-DFEA6988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louisedrumm.com    @louisedrumm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3E702-091E-4698-94FB-6B1A9902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6DE5-92BC-45E8-84FD-9080CAD2D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60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ABBC-2339-458E-B9B9-0CA686FE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5FE6B-03AE-4271-9924-AAC7AB92D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C536C-7D99-4BB8-96D7-D30C740B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F74A-9096-44FF-AE10-7A208233DD31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0E431-E992-4CF8-8F36-67B3A5D9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18881-E255-4449-88D0-EC4D4226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85B4-CFF0-437E-B220-FD8FB80DC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4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8D21-DB26-472B-BA1C-669A24C2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CD5D6-6096-419F-9147-4E5FAEB9E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6B08-3612-45D3-87FD-2B53650A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F74A-9096-44FF-AE10-7A208233DD31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BE13B-8199-40B7-B8A1-505F4726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F9B31-CD01-4766-B35B-A62F913C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85B4-CFF0-437E-B220-FD8FB80DC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0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3E3F6-4B4C-4B3A-9745-602DC315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CF32F-4B8B-4C32-AD6C-8A8E2925B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9D75F-2BDB-4E01-968D-F41B7B36D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A4FAC-83A2-40FE-960D-8E8100BC9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F74A-9096-44FF-AE10-7A208233DD31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16354-E053-4830-8AC7-042285F9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EEC0F-CD60-46C0-9DB5-D413CFFC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85B4-CFF0-437E-B220-FD8FB80DC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74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3D17-26E9-4BBD-9AD2-3C41022D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CFA50-D91C-45ED-8097-5C30EC108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762AE-1039-44BE-BCE8-5FEA7DE7D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B8BE0-4DCC-43F1-B9B1-86EDE42EE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EE556-F8D4-416A-AF64-DF1F47C4F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B6815-3603-4B70-9A0C-435CD7A95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F74A-9096-44FF-AE10-7A208233DD31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A7C1F6-3CC5-46D5-89CF-BE486110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FF9BDB-BEB5-4765-B23A-AD33DE55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85B4-CFF0-437E-B220-FD8FB80DC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27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0CAD-072C-47C4-88F5-04F5C896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0078D-FCD1-487F-AC7C-6E85D4AE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F74A-9096-44FF-AE10-7A208233DD31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65F26-F4D6-49D8-B6CF-30301E30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5FF14-3F2F-4E07-A89F-21F78809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85B4-CFF0-437E-B220-FD8FB80DC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7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7CBB9-33AA-47E3-9D65-3E3F072B1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F74A-9096-44FF-AE10-7A208233DD31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6740E-E649-47EE-A32D-CED061777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806B6-AE11-4610-AAB8-EF9AEB50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85B4-CFF0-437E-B220-FD8FB80DC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3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44E4-ED14-4A2E-8594-F03969DE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AD4FC-0576-4307-8703-0251EE76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55008-1DCC-427B-A591-265628751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D83B4-5B42-428E-A9B0-2FC20F05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F74A-9096-44FF-AE10-7A208233DD31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950E1-B2B0-42E8-8A90-A4DA8595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4AA7B-3499-4094-8C21-934BB295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85B4-CFF0-437E-B220-FD8FB80DC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48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CFE5-6BFB-474C-9B78-FAA86CA9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01F8D-5CEC-49C7-8D8E-A2D2B89FF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200BC-ED0F-45F7-AE51-88AB21984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D9F36-57D8-46D7-8E84-668F90369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F74A-9096-44FF-AE10-7A208233DD31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BFEF7-90B9-4922-B691-033E497B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668F5-594F-4EDD-83A2-F6D96E15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85B4-CFF0-437E-B220-FD8FB80DC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31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C82743-393D-4C42-919E-CAAD0447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3F289-0829-41C0-B032-41DAE295E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42E17-77F1-48FC-B4E9-AC1554302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3F74A-9096-44FF-AE10-7A208233DD31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0B597-2608-41B4-B013-A5509103D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278F5-02A1-44F9-864C-A960AE8DA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185B4-CFF0-437E-B220-FD8FB80DC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3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51" r:id="rId3"/>
    <p:sldLayoutId id="2147483652" r:id="rId4"/>
    <p:sldLayoutId id="2147483653" r:id="rId5"/>
    <p:sldLayoutId id="2147483654" r:id="rId6"/>
    <p:sldLayoutId id="2147483669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95030-1476-A342-876F-B2F85959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C2D8C-F7DF-B64D-8B24-D0D4E4AB1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A9979-C9A0-8145-BAD2-2F44B0674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2FD1-C883-41F7-8390-9580FD465B45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A47FD-5100-6440-B457-B203315F9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louisedrumm.com    @louisedrumm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C6399-E802-6841-BE51-DDF1EDC37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02F76-92EC-574A-BB6F-C2EC45F3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2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2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81B00-56CE-400B-96CE-9E8FABC48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D36EC-6228-4820-A1E1-619578A7F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A8786-93C0-44B9-90D6-AEB2EF831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CF4AE-A36E-4F5E-A04F-FDDC45082DF3}" type="datetime1">
              <a:rPr lang="en-US" smtClean="0"/>
              <a:t>6/30/2021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59053-2877-4BA9-9D4D-820D202D7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louisedrumm.com    @louisedrumm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8D75E-D2B1-4C94-9863-A46EA74E9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6DE5-92BC-45E8-84FD-9080CAD2D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72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7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xhere.com/en/photo/728153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oer18.oerconf.org/news/breakopen-breaking-open-ethics-epistemology-equity-and-power-guest-post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napier.ac.uk/services/dlte/DSP/Pages/DSP_12principles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er.educause.edu/articles/2020/3/the-difference-between-emergency-remote-teaching-and-online-learning" TargetMode="External"/><Relationship Id="rId5" Type="http://schemas.openxmlformats.org/officeDocument/2006/relationships/hyperlink" Target="https://doi.org/10.1186/s41239-020-00199-x" TargetMode="External"/><Relationship Id="rId4" Type="http://schemas.openxmlformats.org/officeDocument/2006/relationships/hyperlink" Target="https://normaneng.org/what-frustrates-students-most-about-online-classes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alt.swan.ac.uk/abc-learning-design/" TargetMode="External"/><Relationship Id="rId2" Type="http://schemas.openxmlformats.org/officeDocument/2006/relationships/hyperlink" Target="https://doi.org/10.1016/j.lindif.2019.04.007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ucl.ac.uk/teaching-learning/case-studies/2018/jun/designing-programmes-and-modules-abc-curriculum-desig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50DED-C1D3-6547-A102-6A2DE039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39" y="788927"/>
            <a:ext cx="5279221" cy="3066327"/>
          </a:xfrm>
        </p:spPr>
        <p:txBody>
          <a:bodyPr>
            <a:normAutofit fontScale="90000"/>
          </a:bodyPr>
          <a:lstStyle/>
          <a:p>
            <a:pPr algn="l"/>
            <a:r>
              <a:rPr lang="en-GB" sz="5000" b="1" dirty="0">
                <a:solidFill>
                  <a:schemeClr val="bg1"/>
                </a:solidFill>
              </a:rPr>
              <a:t>Post-normal learning and teaching: what lessons have we learned?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C2E1D-739D-8844-976B-C3476926F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911" y="4367384"/>
            <a:ext cx="2932620" cy="9147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Dr Louise Drumm, Edinburgh Napier University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E37CAA-A462-4393-A4E3-F7E35C49A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4" r="7357" b="1"/>
          <a:stretch/>
        </p:blipFill>
        <p:spPr>
          <a:xfrm>
            <a:off x="6099926" y="1228734"/>
            <a:ext cx="5489613" cy="44005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C10554B-682E-4A44-A8A2-5B08961B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134" y="153921"/>
            <a:ext cx="4114800" cy="365125"/>
          </a:xfrm>
        </p:spPr>
        <p:txBody>
          <a:bodyPr/>
          <a:lstStyle/>
          <a:p>
            <a:r>
              <a:rPr lang="en-US" sz="1400" dirty="0"/>
              <a:t>louisedrumm.com    @louisedrumm</a:t>
            </a:r>
          </a:p>
        </p:txBody>
      </p:sp>
    </p:spTree>
    <p:extLst>
      <p:ext uri="{BB962C8B-B14F-4D97-AF65-F5344CB8AC3E}">
        <p14:creationId xmlns:p14="http://schemas.microsoft.com/office/powerpoint/2010/main" val="222732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BBF63-4135-49E8-B5D3-80CCCA4CD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GB" sz="5200" dirty="0">
                <a:solidFill>
                  <a:schemeClr val="bg1"/>
                </a:solidFill>
              </a:rPr>
              <a:t>Initial Student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360B2-626B-48A0-B749-EE31C5E44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/>
              <a:t>Communications from the university were good…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r>
              <a:rPr lang="en-GB" sz="2400"/>
              <a:t>													…but students really struggled structuring their learning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AD321-AD1D-47C7-A56E-517FBCA0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8184" y="128334"/>
            <a:ext cx="4114800" cy="365125"/>
          </a:xfrm>
        </p:spPr>
        <p:txBody>
          <a:bodyPr/>
          <a:lstStyle/>
          <a:p>
            <a:r>
              <a:rPr lang="en-US"/>
              <a:t>louisedrumm.com    @louisedrumm</a:t>
            </a:r>
          </a:p>
        </p:txBody>
      </p:sp>
    </p:spTree>
    <p:extLst>
      <p:ext uri="{BB962C8B-B14F-4D97-AF65-F5344CB8AC3E}">
        <p14:creationId xmlns:p14="http://schemas.microsoft.com/office/powerpoint/2010/main" val="396203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5295D-899E-48CF-AB70-D6A676D1F025}"/>
              </a:ext>
            </a:extLst>
          </p:cNvPr>
          <p:cNvSpPr txBox="1"/>
          <p:nvPr/>
        </p:nvSpPr>
        <p:spPr>
          <a:xfrm>
            <a:off x="838201" y="2191807"/>
            <a:ext cx="2225040" cy="2643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err="1"/>
              <a:t>Eng</a:t>
            </a:r>
            <a:r>
              <a:rPr lang="en-US" sz="2400"/>
              <a:t> (2020)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B5316B4-875A-40EE-815E-E64E26C37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33" y="259589"/>
            <a:ext cx="8336184" cy="633549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71449-6748-47CA-A307-1C7D8D72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louisedrumm.com    @louisedrumm</a:t>
            </a:r>
          </a:p>
        </p:txBody>
      </p:sp>
    </p:spTree>
    <p:extLst>
      <p:ext uri="{BB962C8B-B14F-4D97-AF65-F5344CB8AC3E}">
        <p14:creationId xmlns:p14="http://schemas.microsoft.com/office/powerpoint/2010/main" val="3261271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7CCD20-341E-4F57-A6DB-CBE83D531C09}"/>
              </a:ext>
            </a:extLst>
          </p:cNvPr>
          <p:cNvSpPr/>
          <p:nvPr/>
        </p:nvSpPr>
        <p:spPr>
          <a:xfrm>
            <a:off x="7837118" y="5355063"/>
            <a:ext cx="342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200"/>
              </a:spcBef>
            </a:pPr>
            <a:r>
              <a:rPr lang="en-GB"/>
              <a:t>Farrell and Brunton (2020)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CBD455-F9BA-45D1-9CB2-CC54255C649B}"/>
              </a:ext>
            </a:extLst>
          </p:cNvPr>
          <p:cNvSpPr/>
          <p:nvPr/>
        </p:nvSpPr>
        <p:spPr>
          <a:xfrm>
            <a:off x="7597035" y="2365652"/>
            <a:ext cx="40166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/>
              <a:t>“</a:t>
            </a:r>
            <a:r>
              <a:rPr lang="en-GB" sz="2800" b="1"/>
              <a:t>Time management </a:t>
            </a:r>
            <a:r>
              <a:rPr lang="en-GB" sz="2800"/>
              <a:t>and </a:t>
            </a:r>
            <a:r>
              <a:rPr lang="en-GB" sz="2800" b="1"/>
              <a:t>organisational</a:t>
            </a:r>
            <a:r>
              <a:rPr lang="en-GB" sz="2800"/>
              <a:t> </a:t>
            </a:r>
            <a:r>
              <a:rPr lang="en-GB" sz="2800" b="1"/>
              <a:t>skills</a:t>
            </a:r>
            <a:r>
              <a:rPr lang="en-GB" sz="2800"/>
              <a:t> </a:t>
            </a:r>
            <a:r>
              <a:rPr lang="en-GB" sz="1600"/>
              <a:t>were key skills for online student success …persistent challenges for online students to follow a</a:t>
            </a:r>
            <a:r>
              <a:rPr lang="en-GB" sz="1600" b="1"/>
              <a:t> </a:t>
            </a:r>
            <a:r>
              <a:rPr lang="en-GB" sz="2800" b="1"/>
              <a:t>regular study schedule</a:t>
            </a:r>
            <a:r>
              <a:rPr lang="en-GB" sz="2800"/>
              <a:t>. “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4E216-0625-4D99-BC2E-CA2F0099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8120" y="0"/>
            <a:ext cx="4114800" cy="365125"/>
          </a:xfrm>
        </p:spPr>
        <p:txBody>
          <a:bodyPr/>
          <a:lstStyle/>
          <a:p>
            <a:r>
              <a:rPr lang="en-US"/>
              <a:t>louisedrumm.com    @louisedrumm</a:t>
            </a:r>
          </a:p>
        </p:txBody>
      </p:sp>
      <p:pic>
        <p:nvPicPr>
          <p:cNvPr id="5" name="Picture 5" descr="A picture containing device&#10;&#10;Description automatically generated">
            <a:extLst>
              <a:ext uri="{FF2B5EF4-FFF2-40B4-BE49-F238E27FC236}">
                <a16:creationId xmlns:a16="http://schemas.microsoft.com/office/drawing/2014/main" id="{2A3CB374-5FEC-40F5-AC2A-B72E5F5EB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39" t="865" r="903"/>
          <a:stretch/>
        </p:blipFill>
        <p:spPr>
          <a:xfrm>
            <a:off x="200417" y="348775"/>
            <a:ext cx="6901842" cy="6703918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2B780A-187F-41D3-9E68-3C5BD34B093C}"/>
              </a:ext>
            </a:extLst>
          </p:cNvPr>
          <p:cNvSpPr/>
          <p:nvPr/>
        </p:nvSpPr>
        <p:spPr>
          <a:xfrm>
            <a:off x="5517715" y="348775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/>
              <a:t>Psychosocial factors which influence successful online student engagement</a:t>
            </a:r>
          </a:p>
        </p:txBody>
      </p:sp>
    </p:spTree>
    <p:extLst>
      <p:ext uri="{BB962C8B-B14F-4D97-AF65-F5344CB8AC3E}">
        <p14:creationId xmlns:p14="http://schemas.microsoft.com/office/powerpoint/2010/main" val="29608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52FB-D07F-415E-9D0E-5E3203A3FB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Edinburgh Napier University’s Response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D20077-A58C-41E1-B852-8C19F7961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31451-6D65-4B36-959C-827C5C95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louisedrumm.com    @louisedrumm</a:t>
            </a:r>
          </a:p>
        </p:txBody>
      </p:sp>
    </p:spTree>
    <p:extLst>
      <p:ext uri="{BB962C8B-B14F-4D97-AF65-F5344CB8AC3E}">
        <p14:creationId xmlns:p14="http://schemas.microsoft.com/office/powerpoint/2010/main" val="2239863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7E231-1BB2-3F48-ACCD-C0F39AEC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82" y="2513965"/>
            <a:ext cx="3200400" cy="1325563"/>
          </a:xfrm>
        </p:spPr>
        <p:txBody>
          <a:bodyPr>
            <a:noAutofit/>
          </a:bodyPr>
          <a:lstStyle/>
          <a:p>
            <a:r>
              <a:rPr lang="en-US" sz="4800"/>
              <a:t>Digital Support Partnership</a:t>
            </a:r>
            <a:br>
              <a:rPr lang="en-US" sz="4800"/>
            </a:br>
            <a:r>
              <a:rPr lang="en-US" sz="4800"/>
              <a:t>Project</a:t>
            </a:r>
            <a:br>
              <a:rPr lang="en-US" sz="4800"/>
            </a:br>
            <a:br>
              <a:rPr lang="en-US" sz="4800"/>
            </a:br>
            <a:r>
              <a:rPr lang="en-US" sz="4800"/>
              <a:t>June 2020-</a:t>
            </a:r>
            <a:br>
              <a:rPr lang="en-US" sz="4800"/>
            </a:br>
            <a:r>
              <a:rPr lang="en-US" sz="4800"/>
              <a:t>Aug 2021</a:t>
            </a: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4434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1F9840-AC3C-4831-BE68-F116466CA3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12B4C-E8EB-49FD-AEB6-CB9D9985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8183" y="114195"/>
            <a:ext cx="4114800" cy="365125"/>
          </a:xfrm>
        </p:spPr>
        <p:txBody>
          <a:bodyPr/>
          <a:lstStyle/>
          <a:p>
            <a:r>
              <a:rPr lang="en-US"/>
              <a:t>louisedrumm.com    @louisedrumm</a:t>
            </a:r>
          </a:p>
        </p:txBody>
      </p:sp>
    </p:spTree>
    <p:extLst>
      <p:ext uri="{BB962C8B-B14F-4D97-AF65-F5344CB8AC3E}">
        <p14:creationId xmlns:p14="http://schemas.microsoft.com/office/powerpoint/2010/main" val="200876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8ABF-D8C2-41BB-88D7-5B09A30D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Digital Support Partnership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97BE0A-3B95-4AA0-9E1A-244EC4B21091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Membership open to </a:t>
            </a:r>
            <a:r>
              <a:rPr lang="en-US" sz="2000" b="1" dirty="0"/>
              <a:t>all colleagues</a:t>
            </a:r>
            <a:r>
              <a:rPr lang="en-US" sz="2000" dirty="0"/>
              <a:t>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Subject group representatives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Professional service staff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Call </a:t>
            </a:r>
            <a:r>
              <a:rPr lang="en-US" sz="2000" dirty="0"/>
              <a:t>for queries, staff development requests and examples of practice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36024A88-3CCA-497C-B638-AA19092F0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97" r="-2" b="105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984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8FC280-0831-48E0-A98E-E1EE4F1F9BF0}"/>
              </a:ext>
            </a:extLst>
          </p:cNvPr>
          <p:cNvSpPr txBox="1"/>
          <p:nvPr/>
        </p:nvSpPr>
        <p:spPr>
          <a:xfrm>
            <a:off x="8468771" y="485128"/>
            <a:ext cx="2928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 Principles for Preparing for Online Learning and Teaching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A9A7F-80D9-4235-B53E-75D879C467A5}"/>
              </a:ext>
            </a:extLst>
          </p:cNvPr>
          <p:cNvSpPr txBox="1"/>
          <p:nvPr/>
        </p:nvSpPr>
        <p:spPr>
          <a:xfrm>
            <a:off x="8631936" y="2910386"/>
            <a:ext cx="3334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Prioritise:</a:t>
            </a:r>
          </a:p>
          <a:p>
            <a:pPr algn="ctr"/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Engagement </a:t>
            </a:r>
            <a:r>
              <a:rPr lang="en-GB" sz="2400" i="1" dirty="0"/>
              <a:t>over</a:t>
            </a:r>
            <a:r>
              <a:rPr lang="en-GB" sz="2400" dirty="0"/>
              <a:t>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Activity </a:t>
            </a:r>
            <a:r>
              <a:rPr lang="en-GB" sz="2400" i="1" dirty="0"/>
              <a:t>over</a:t>
            </a:r>
            <a:r>
              <a:rPr lang="en-GB" sz="2400" dirty="0"/>
              <a:t>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Community </a:t>
            </a:r>
            <a:r>
              <a:rPr lang="en-GB" sz="2400" i="1" dirty="0"/>
              <a:t>over</a:t>
            </a:r>
            <a:r>
              <a:rPr lang="en-GB" sz="2400" dirty="0"/>
              <a:t> technology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672717-6776-4D8F-8539-CBD52F9F3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94" y="230685"/>
            <a:ext cx="8243077" cy="61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93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B7AA11-85C7-499D-8671-DFA7DAC82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33" y="268942"/>
            <a:ext cx="10873551" cy="61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7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35315-7E99-4493-8E3F-8332CFCE4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DC495-BA13-4553-A4AC-E24C7FE943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101C2-089A-4667-B749-2F81A6A4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louisedrumm.com    @louisedrumm</a:t>
            </a:r>
          </a:p>
        </p:txBody>
      </p:sp>
      <p:pic>
        <p:nvPicPr>
          <p:cNvPr id="6" name="Picture 5" descr="A picture containing text, posing, screenshot&#10;&#10;Description automatically generated">
            <a:extLst>
              <a:ext uri="{FF2B5EF4-FFF2-40B4-BE49-F238E27FC236}">
                <a16:creationId xmlns:a16="http://schemas.microsoft.com/office/drawing/2014/main" id="{8AA21126-92C4-46FB-AA76-62592C5C7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27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E5E007F-58B9-49D6-9FC9-1B5FCFCE5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0C236C-ABBB-4737-BAAC-867E616A7E04}"/>
              </a:ext>
            </a:extLst>
          </p:cNvPr>
          <p:cNvSpPr txBox="1"/>
          <p:nvPr/>
        </p:nvSpPr>
        <p:spPr>
          <a:xfrm>
            <a:off x="9144000" y="1536174"/>
            <a:ext cx="2709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/>
              <a:t>Don’t try to replicate a lecture</a:t>
            </a:r>
          </a:p>
          <a:p>
            <a:pPr marL="457200" indent="-457200">
              <a:buAutoNum type="arabicPeriod"/>
            </a:pPr>
            <a:r>
              <a:rPr lang="en-GB" sz="2400" dirty="0"/>
              <a:t>Don’t ‘fill the time’</a:t>
            </a:r>
          </a:p>
          <a:p>
            <a:pPr marL="457200" indent="-457200">
              <a:buAutoNum type="arabicPeriod"/>
            </a:pPr>
            <a:r>
              <a:rPr lang="en-GB" sz="2400" dirty="0"/>
              <a:t>Keep barriers low for live participation</a:t>
            </a:r>
          </a:p>
          <a:p>
            <a:pPr marL="457200" indent="-457200">
              <a:buAutoNum type="arabicPeriod"/>
            </a:pPr>
            <a:r>
              <a:rPr lang="en-GB" sz="2400" dirty="0"/>
              <a:t>Spread lecture learning over a week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1919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B9A37-0EF6-43C7-887F-D19DB2CC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louisedrumm.com    @louisedrumm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1BF1CD-03D5-4A13-BB2F-D94992ADAA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B885A4BA-84D9-462A-BDA7-37859A9F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3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43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975C-0447-A74F-8E34-5C07D04B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Care, equity and presence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405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id="{B7511254-A05E-4E15-ABEE-9CE80348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6035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CF052ECE-0597-43CB-A781-777A32392C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184" r="1051" b="-2"/>
          <a:stretch/>
        </p:blipFill>
        <p:spPr>
          <a:xfrm>
            <a:off x="641604" y="2745272"/>
            <a:ext cx="5276732" cy="3291840"/>
          </a:xfrm>
          <a:prstGeom prst="rect">
            <a:avLst/>
          </a:prstGeom>
        </p:spPr>
      </p:pic>
      <p:pic>
        <p:nvPicPr>
          <p:cNvPr id="7" name="Content Placeholder 6" descr="A close up of a plant&#10;&#10;Description automatically generated">
            <a:extLst>
              <a:ext uri="{FF2B5EF4-FFF2-40B4-BE49-F238E27FC236}">
                <a16:creationId xmlns:a16="http://schemas.microsoft.com/office/drawing/2014/main" id="{7EF9C1E4-B8B5-400F-B053-60D49CAE8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341" r="1" b="5201"/>
          <a:stretch/>
        </p:blipFill>
        <p:spPr>
          <a:xfrm>
            <a:off x="6273664" y="2745272"/>
            <a:ext cx="5276732" cy="3291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CFA96A-4CDF-438A-A027-41EDC2C9F90F}"/>
              </a:ext>
            </a:extLst>
          </p:cNvPr>
          <p:cNvSpPr txBox="1"/>
          <p:nvPr/>
        </p:nvSpPr>
        <p:spPr>
          <a:xfrm>
            <a:off x="3731520" y="5837057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oer18.oerconf.org/news/breakopen-breaking-open-ethics-epistemology-equity-and-power-guest-pos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612A5-B39F-4ADA-9D10-B9F706AA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6264" y="13623"/>
            <a:ext cx="4114800" cy="365125"/>
          </a:xfrm>
        </p:spPr>
        <p:txBody>
          <a:bodyPr/>
          <a:lstStyle/>
          <a:p>
            <a:r>
              <a:rPr lang="en-US"/>
              <a:t>louisedrumm.com    @louisedrumm</a:t>
            </a:r>
          </a:p>
        </p:txBody>
      </p:sp>
    </p:spTree>
    <p:extLst>
      <p:ext uri="{BB962C8B-B14F-4D97-AF65-F5344CB8AC3E}">
        <p14:creationId xmlns:p14="http://schemas.microsoft.com/office/powerpoint/2010/main" val="2345038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E6EAA-6C47-4FBD-A6EF-8553790D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Trimester 1 (Sept-Dec 2020) Student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11A4D-983B-45AC-8780-028C4AE3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Feel really </a:t>
            </a:r>
            <a:r>
              <a:rPr lang="en-GB" b="1" dirty="0"/>
              <a:t>supported</a:t>
            </a:r>
            <a:r>
              <a:rPr lang="en-GB" dirty="0"/>
              <a:t> by academic staff and a lot of gratitude</a:t>
            </a:r>
          </a:p>
          <a:p>
            <a:r>
              <a:rPr lang="en-GB" b="1" dirty="0"/>
              <a:t>Barriers - </a:t>
            </a:r>
            <a:r>
              <a:rPr lang="en-GB" dirty="0"/>
              <a:t>space to study, </a:t>
            </a:r>
            <a:r>
              <a:rPr lang="en-GB" dirty="0" err="1"/>
              <a:t>wifi</a:t>
            </a:r>
            <a:r>
              <a:rPr lang="en-GB" dirty="0"/>
              <a:t> (also academic's </a:t>
            </a:r>
            <a:r>
              <a:rPr lang="en-GB" dirty="0" err="1"/>
              <a:t>wifi</a:t>
            </a:r>
            <a:r>
              <a:rPr lang="en-GB" dirty="0"/>
              <a:t>), equipment - laptops and multiple platforms</a:t>
            </a:r>
          </a:p>
          <a:p>
            <a:r>
              <a:rPr lang="en-GB" b="1" dirty="0"/>
              <a:t>Comms</a:t>
            </a:r>
            <a:r>
              <a:rPr lang="en-GB" dirty="0"/>
              <a:t> - email volume and spam, though realise email best way for communications</a:t>
            </a:r>
          </a:p>
          <a:p>
            <a:r>
              <a:rPr lang="en-GB" b="1" dirty="0"/>
              <a:t>Support services </a:t>
            </a:r>
            <a:r>
              <a:rPr lang="en-GB" dirty="0"/>
              <a:t>– good</a:t>
            </a:r>
          </a:p>
          <a:p>
            <a:r>
              <a:rPr lang="en-GB" dirty="0"/>
              <a:t>Those with disabilities or caring responsibilities like the flexibility</a:t>
            </a:r>
          </a:p>
          <a:p>
            <a:r>
              <a:rPr lang="en-GB" b="1" dirty="0"/>
              <a:t>Community</a:t>
            </a:r>
            <a:r>
              <a:rPr lang="en-GB" dirty="0"/>
              <a:t> - mixed bag, societies are good, but at course level depends on size</a:t>
            </a:r>
          </a:p>
        </p:txBody>
      </p:sp>
    </p:spTree>
    <p:extLst>
      <p:ext uri="{BB962C8B-B14F-4D97-AF65-F5344CB8AC3E}">
        <p14:creationId xmlns:p14="http://schemas.microsoft.com/office/powerpoint/2010/main" val="12273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5799D-E910-4813-949F-F9EF46C2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data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2A11-C3B4-446C-8DD8-7CBA288BD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Online teaching materials </a:t>
            </a:r>
            <a:r>
              <a:rPr lang="en-GB" dirty="0"/>
              <a:t>- mostly good or mixed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Discussion forums  - mostly disappointing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Live sessions - 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attendance -mostly good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Text chat - mostly good or mixed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Camera, mic - mostly disappointing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Sharing screens, polling &amp; white boards - mostly NA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19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D4BF-2B74-4594-AF25-B3761A207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Live sessions Big things: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students saying not being supported online, even though online sessions provided, students “not taking responsibility for participation”, but expecting staff to be available 24/7 via email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Webex training issues (no camera in breakouts, mute on entry, whiteboard not working)- </a:t>
            </a:r>
            <a:r>
              <a:rPr lang="en-GB" b="1" dirty="0"/>
              <a:t>need to promote meetings now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students dropping out after 30 mins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“Draining to talk to wall of grey boxes”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Students want them, but didn't attend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Bad connectivity/devices - background activity (TV/people) distractions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CDFECD-346A-43B9-BE2E-AFD1DA58E31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Snapshot data (2)</a:t>
            </a:r>
          </a:p>
        </p:txBody>
      </p:sp>
    </p:spTree>
    <p:extLst>
      <p:ext uri="{BB962C8B-B14F-4D97-AF65-F5344CB8AC3E}">
        <p14:creationId xmlns:p14="http://schemas.microsoft.com/office/powerpoint/2010/main" val="76313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A11F-7894-45BC-A850-8165C5BD4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worked?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good attendance x4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short recordings (x4), practical exercises, completion tracking, live unstructured session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breakouts x4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revision/review x3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live session activity- based learning e.g. chat x2 (with student moderators)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polling/quizzes x2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setting weekly tasks/deadlines x2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small learning groups 4-5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768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364E-A0FE-4615-BAC1-9B946B391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0010"/>
            <a:ext cx="10515600" cy="5796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Challenging?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supporting students with tech x2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High attendance but low interaction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Massive amount of work and very tiring x7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Boring teaching x2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getting students to do tutorial pre-work x2</a:t>
            </a:r>
          </a:p>
          <a:p>
            <a:r>
              <a:rPr lang="en-GB" dirty="0"/>
              <a:t>Lonely teaching, hard to gauge engagement "The emptiness of it all. The lack of meaningful interaction" "an alienating experience" "demotivating"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student anxiety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21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27F030-58A9-44B8-ABF5-0372D2954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328306-71F0-4C12-A2D9-7C857146B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1666" y="741294"/>
            <a:ext cx="5422335" cy="5422335"/>
          </a:xfrm>
          <a:custGeom>
            <a:avLst/>
            <a:gdLst>
              <a:gd name="connsiteX0" fmla="*/ 0 w 5422335"/>
              <a:gd name="connsiteY0" fmla="*/ 539819 h 5422335"/>
              <a:gd name="connsiteX1" fmla="*/ 539819 w 5422335"/>
              <a:gd name="connsiteY1" fmla="*/ 0 h 5422335"/>
              <a:gd name="connsiteX2" fmla="*/ 5422335 w 5422335"/>
              <a:gd name="connsiteY2" fmla="*/ 0 h 5422335"/>
              <a:gd name="connsiteX3" fmla="*/ 5422335 w 5422335"/>
              <a:gd name="connsiteY3" fmla="*/ 4816159 h 5422335"/>
              <a:gd name="connsiteX4" fmla="*/ 4816159 w 5422335"/>
              <a:gd name="connsiteY4" fmla="*/ 5422335 h 5422335"/>
              <a:gd name="connsiteX5" fmla="*/ 1331251 w 5422335"/>
              <a:gd name="connsiteY5" fmla="*/ 5422335 h 5422335"/>
              <a:gd name="connsiteX6" fmla="*/ 0 w 5422335"/>
              <a:gd name="connsiteY6" fmla="*/ 4091084 h 542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335" h="5422335">
                <a:moveTo>
                  <a:pt x="0" y="539819"/>
                </a:moveTo>
                <a:lnTo>
                  <a:pt x="539819" y="0"/>
                </a:lnTo>
                <a:lnTo>
                  <a:pt x="5422335" y="0"/>
                </a:lnTo>
                <a:lnTo>
                  <a:pt x="5422335" y="4816159"/>
                </a:lnTo>
                <a:lnTo>
                  <a:pt x="4816159" y="5422335"/>
                </a:lnTo>
                <a:lnTo>
                  <a:pt x="1331251" y="5422335"/>
                </a:lnTo>
                <a:lnTo>
                  <a:pt x="0" y="4091084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4AB010C-C307-4A53-9D97-39C6AAB2E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917505" y="-622183"/>
            <a:ext cx="1508163" cy="1508163"/>
          </a:xfrm>
          <a:custGeom>
            <a:avLst/>
            <a:gdLst>
              <a:gd name="connsiteX0" fmla="*/ 0 w 1508163"/>
              <a:gd name="connsiteY0" fmla="*/ 1321630 h 1508163"/>
              <a:gd name="connsiteX1" fmla="*/ 1321630 w 1508163"/>
              <a:gd name="connsiteY1" fmla="*/ 0 h 1508163"/>
              <a:gd name="connsiteX2" fmla="*/ 1508163 w 1508163"/>
              <a:gd name="connsiteY2" fmla="*/ 0 h 1508163"/>
              <a:gd name="connsiteX3" fmla="*/ 1508163 w 1508163"/>
              <a:gd name="connsiteY3" fmla="*/ 1508163 h 1508163"/>
              <a:gd name="connsiteX4" fmla="*/ 0 w 1508163"/>
              <a:gd name="connsiteY4" fmla="*/ 1508163 h 15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163" h="1508163">
                <a:moveTo>
                  <a:pt x="0" y="1321630"/>
                </a:moveTo>
                <a:lnTo>
                  <a:pt x="1321630" y="0"/>
                </a:lnTo>
                <a:lnTo>
                  <a:pt x="1508163" y="0"/>
                </a:lnTo>
                <a:lnTo>
                  <a:pt x="1508163" y="1508163"/>
                </a:lnTo>
                <a:lnTo>
                  <a:pt x="0" y="150816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52C512-4076-456E-AD89-50B031645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53041" y="342543"/>
            <a:ext cx="678106" cy="67810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C24C9E-C2F4-4FA4-947B-6CBAC7C3A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550345" y="2526029"/>
            <a:ext cx="1827638" cy="182763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4B7750-FFCA-4912-AC2E-989EECC9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828903" y="2552919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2494659-52DF-4053-975B-36F06255E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63972" y="5565676"/>
            <a:ext cx="1425687" cy="1425687"/>
          </a:xfrm>
          <a:custGeom>
            <a:avLst/>
            <a:gdLst>
              <a:gd name="connsiteX0" fmla="*/ 0 w 1425687"/>
              <a:gd name="connsiteY0" fmla="*/ 0 h 1425687"/>
              <a:gd name="connsiteX1" fmla="*/ 1425687 w 1425687"/>
              <a:gd name="connsiteY1" fmla="*/ 0 h 1425687"/>
              <a:gd name="connsiteX2" fmla="*/ 1425687 w 1425687"/>
              <a:gd name="connsiteY2" fmla="*/ 819509 h 1425687"/>
              <a:gd name="connsiteX3" fmla="*/ 819509 w 1425687"/>
              <a:gd name="connsiteY3" fmla="*/ 1425687 h 1425687"/>
              <a:gd name="connsiteX4" fmla="*/ 0 w 1425687"/>
              <a:gd name="connsiteY4" fmla="*/ 1425687 h 142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687" h="1425687">
                <a:moveTo>
                  <a:pt x="0" y="0"/>
                </a:moveTo>
                <a:lnTo>
                  <a:pt x="1425687" y="0"/>
                </a:lnTo>
                <a:lnTo>
                  <a:pt x="1425687" y="819509"/>
                </a:lnTo>
                <a:lnTo>
                  <a:pt x="819509" y="1425687"/>
                </a:lnTo>
                <a:lnTo>
                  <a:pt x="0" y="1425687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E807326-229C-458C-BDA0-C72126216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CADE1D5-E79C-4CEF-BEFD-B66EFB394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DDCC4-91DF-4392-A507-67416FCBC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rgbClr val="080808"/>
                </a:solidFill>
              </a:rPr>
              <a:t>Let’s jam…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98C1B-6F54-4806-A4B6-5A57BECAB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Autofit/>
          </a:bodyPr>
          <a:lstStyle/>
          <a:p>
            <a:r>
              <a:rPr lang="en-GB" dirty="0">
                <a:solidFill>
                  <a:srgbClr val="080808"/>
                </a:solidFill>
              </a:rPr>
              <a:t>Part 1</a:t>
            </a:r>
          </a:p>
          <a:p>
            <a:r>
              <a:rPr lang="en-GB" dirty="0">
                <a:solidFill>
                  <a:srgbClr val="080808"/>
                </a:solidFill>
              </a:rPr>
              <a:t>What were  your biggest challenges since March 2020?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D175D-5BD5-4A01-8116-3CF06E23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louisedrumm.com    @louisedrumm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54FC8EB5-1620-43B8-B816-8A91B6EA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3866" y="5708769"/>
            <a:ext cx="2313591" cy="1156796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D544515-9F93-4809-A102-B49C85F46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797" y="6332156"/>
            <a:ext cx="1066816" cy="53340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88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D1B9-1EA6-46E9-8D01-D1D4F3FA00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079E6-D5F9-4538-8471-1E507178F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2AF0C-0CE9-4B35-B5EC-D0D87F5A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louisedrumm.com    @louisedrumm</a:t>
            </a:r>
          </a:p>
        </p:txBody>
      </p: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1C15E19-AEAD-442F-BF17-6F67245DF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21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0982-C2BF-4D50-8279-728C1657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DSP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93226-45B6-4AAD-9333-7FFA8A9C7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Recorded lectures very popular with students</a:t>
            </a:r>
          </a:p>
          <a:p>
            <a:r>
              <a:rPr lang="en-GB" dirty="0"/>
              <a:t>Moodle &amp; MS Teams for flexible learning and collaboration</a:t>
            </a:r>
          </a:p>
          <a:p>
            <a:r>
              <a:rPr lang="en-GB" dirty="0"/>
              <a:t>Active learning online</a:t>
            </a:r>
          </a:p>
          <a:p>
            <a:r>
              <a:rPr lang="en-GB" dirty="0"/>
              <a:t>A sense of care and teacher presence</a:t>
            </a:r>
          </a:p>
          <a:p>
            <a:r>
              <a:rPr lang="en-GB" dirty="0"/>
              <a:t>The challenges of feeling part of a community online</a:t>
            </a:r>
          </a:p>
          <a:p>
            <a:r>
              <a:rPr lang="en-GB" dirty="0"/>
              <a:t>Sources of support for staff</a:t>
            </a:r>
          </a:p>
          <a:p>
            <a:r>
              <a:rPr lang="en-GB" dirty="0"/>
              <a:t>Continuation of flexibility for students with disabilities and those from disadvantaged areas</a:t>
            </a:r>
          </a:p>
        </p:txBody>
      </p:sp>
    </p:spTree>
    <p:extLst>
      <p:ext uri="{BB962C8B-B14F-4D97-AF65-F5344CB8AC3E}">
        <p14:creationId xmlns:p14="http://schemas.microsoft.com/office/powerpoint/2010/main" val="6445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3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: Shape 35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37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Isosceles Triangle 39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41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43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Rectangle 45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47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DDCC4-91DF-4392-A507-67416FCBC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GB" sz="3600">
                <a:solidFill>
                  <a:srgbClr val="080808"/>
                </a:solidFill>
              </a:rPr>
              <a:t>Let’s jam…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98C1B-6F54-4806-A4B6-5A57BECAB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GB" sz="1900">
                <a:solidFill>
                  <a:srgbClr val="080808"/>
                </a:solidFill>
              </a:rPr>
              <a:t>Part 2</a:t>
            </a:r>
          </a:p>
          <a:p>
            <a:r>
              <a:rPr lang="en-GB" sz="1900">
                <a:solidFill>
                  <a:srgbClr val="080808"/>
                </a:solidFill>
              </a:rPr>
              <a:t>What were the most important learning points for you?</a:t>
            </a:r>
          </a:p>
        </p:txBody>
      </p:sp>
      <p:sp>
        <p:nvSpPr>
          <p:cNvPr id="76" name="Rectangle 49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51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D175D-5BD5-4A01-8116-3CF06E23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louisedrumm.com    @louisedrumm</a:t>
            </a:r>
          </a:p>
        </p:txBody>
      </p:sp>
    </p:spTree>
    <p:extLst>
      <p:ext uri="{BB962C8B-B14F-4D97-AF65-F5344CB8AC3E}">
        <p14:creationId xmlns:p14="http://schemas.microsoft.com/office/powerpoint/2010/main" val="416875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C47D-8C42-4AF0-843E-FF35D51455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3D691-A072-4C9A-B73C-6722A94EA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68762-B241-4B3B-B7FF-DF190D9EF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louisedrumm.com    @louisedrumm</a:t>
            </a:r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E50FF1F-2246-485C-9FFB-0AB96A5BA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69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408-FBBC-4FEE-8669-F2A2EC614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16D1A-E527-4DA4-8331-39EDF494B6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80248-64E8-4FF2-A7C7-DD643F92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louisedrumm.com    @louisedrumm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1B0DA01-3377-4801-9AEC-CCA0841BF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12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1324BF-DC97-4DC5-BB93-B5DE6B5BE7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r="22099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339C4-1BA7-48C5-B875-1E250D5C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873" y="1785190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  <a:highlight>
                  <a:srgbClr val="000000"/>
                </a:highlight>
              </a:rPr>
              <a:t>Our relationship with digital technologies</a:t>
            </a:r>
          </a:p>
        </p:txBody>
      </p:sp>
    </p:spTree>
    <p:extLst>
      <p:ext uri="{BB962C8B-B14F-4D97-AF65-F5344CB8AC3E}">
        <p14:creationId xmlns:p14="http://schemas.microsoft.com/office/powerpoint/2010/main" val="3635923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7BE5E-4712-4558-8911-D89F3A1C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Sociomaterial approaches to address issues of control and unpredictability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F6B0D-807A-47A1-B3A0-52E19A88C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345"/>
            <a:ext cx="5097780" cy="39106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As humans and technology interact, each are constitutively entangled with the other, changed. Unpredictable things happen. Limits to human control of outcomes, that includes learning.</a:t>
            </a:r>
          </a:p>
          <a:p>
            <a:pPr marL="0"/>
            <a:endParaRPr lang="en-US" sz="2400" dirty="0">
              <a:solidFill>
                <a:srgbClr val="FFFFFF"/>
              </a:solidFill>
            </a:endParaRPr>
          </a:p>
          <a:p>
            <a:pPr marL="0"/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A5132-9546-4DA9-92A2-F1BC2042FC2D}"/>
              </a:ext>
            </a:extLst>
          </p:cNvPr>
          <p:cNvSpPr txBox="1"/>
          <p:nvPr/>
        </p:nvSpPr>
        <p:spPr>
          <a:xfrm>
            <a:off x="6256020" y="2266345"/>
            <a:ext cx="5097780" cy="3910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e.g. </a:t>
            </a:r>
            <a:r>
              <a:rPr lang="en-US" sz="2400" dirty="0" err="1">
                <a:solidFill>
                  <a:srgbClr val="FFFFFF"/>
                </a:solidFill>
              </a:rPr>
              <a:t>Sørensen</a:t>
            </a:r>
            <a:r>
              <a:rPr lang="en-US" sz="2400" dirty="0">
                <a:solidFill>
                  <a:srgbClr val="FFFFFF"/>
                </a:solidFill>
              </a:rPr>
              <a:t> (2009) and Fenwick et al. (2011)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72C1E5F-B930-4FA1-9A00-A94D9AD9E857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709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101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3A43-9031-4709-A38E-04DFEFA91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The Sociomaterial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BC90E-4870-4DDD-A7EE-528DD46F0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400" dirty="0"/>
              <a:t>We are still embodied</a:t>
            </a:r>
          </a:p>
          <a:p>
            <a:r>
              <a:rPr lang="en-GB" sz="2400" dirty="0"/>
              <a:t>We are in materials spaces</a:t>
            </a:r>
          </a:p>
          <a:p>
            <a:r>
              <a:rPr lang="en-GB" sz="2400" dirty="0"/>
              <a:t>But connecting through screens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Finding ways to connect ourselves and our students to the physicality of the world</a:t>
            </a:r>
          </a:p>
        </p:txBody>
      </p:sp>
      <p:pic>
        <p:nvPicPr>
          <p:cNvPr id="6" name="Picture 5" descr="Abstract background of mesh on pink">
            <a:extLst>
              <a:ext uri="{FF2B5EF4-FFF2-40B4-BE49-F238E27FC236}">
                <a16:creationId xmlns:a16="http://schemas.microsoft.com/office/drawing/2014/main" id="{89FF7C85-18F2-4140-8937-B0B854765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76" r="2110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83815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D175D-5BD5-4A01-8116-3CF06E23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louisedrumm.com    @louisedrumm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98C1B-6F54-4806-A4B6-5A57BECAB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Autofit/>
          </a:bodyPr>
          <a:lstStyle/>
          <a:p>
            <a:r>
              <a:rPr lang="en-GB" dirty="0">
                <a:solidFill>
                  <a:srgbClr val="080808"/>
                </a:solidFill>
              </a:rPr>
              <a:t>Part 3</a:t>
            </a:r>
          </a:p>
          <a:p>
            <a:r>
              <a:rPr lang="en-GB" dirty="0">
                <a:solidFill>
                  <a:srgbClr val="080808"/>
                </a:solidFill>
              </a:rPr>
              <a:t>How would you describe your relationship with technology now?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DDCC4-91DF-4392-A507-67416FCBC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rgbClr val="080808"/>
                </a:solidFill>
              </a:rPr>
              <a:t>Let’s jam…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2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460A-B793-4DC6-872D-F1C6B1A296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61366-A2E8-455D-8294-DF94C170B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E93C6-D204-4197-A66B-6C36B39F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louisedrumm.com    @louisedrumm</a:t>
            </a: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EF0E769F-AE80-462A-ABD1-AF6C7E249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80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C764C-6A5A-447C-8CBC-DAD53D6B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Challenges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CD3DF-6181-4262-881C-00518A1D5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GB" sz="2400"/>
              <a:t>Re-balancing on-campus and online</a:t>
            </a:r>
          </a:p>
          <a:p>
            <a:r>
              <a:rPr lang="en-GB" sz="2400"/>
              <a:t>Online student activity as ‘performance’ of engagement</a:t>
            </a:r>
          </a:p>
          <a:p>
            <a:r>
              <a:rPr lang="en-GB" sz="2400"/>
              <a:t>Momentum towards ‘hybrid’ teaching</a:t>
            </a:r>
          </a:p>
          <a:p>
            <a:r>
              <a:rPr lang="en-GB" sz="2400"/>
              <a:t>Recognition of development time for online teaching</a:t>
            </a:r>
          </a:p>
          <a:p>
            <a:r>
              <a:rPr lang="en-GB" sz="2400"/>
              <a:t>Understanding diversity of experience of being ‘at’ university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6D887-C669-4841-9944-C0D3072B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louisedrumm.com    @louisedrumm</a:t>
            </a:r>
          </a:p>
        </p:txBody>
      </p:sp>
    </p:spTree>
    <p:extLst>
      <p:ext uri="{BB962C8B-B14F-4D97-AF65-F5344CB8AC3E}">
        <p14:creationId xmlns:p14="http://schemas.microsoft.com/office/powerpoint/2010/main" val="7458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7D89-D5E1-4B3C-8D94-5F1C8E9B5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35723" y="2879868"/>
            <a:ext cx="2794349" cy="922900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DA6EC-8C60-4288-84DF-76D14B96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427"/>
            <a:ext cx="10515600" cy="3435614"/>
          </a:xfrm>
        </p:spPr>
        <p:txBody>
          <a:bodyPr>
            <a:noAutofit/>
          </a:bodyPr>
          <a:lstStyle/>
          <a:p>
            <a:pPr marL="263525" indent="-263525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/>
              <a:t>Edinburgh Napier University 12 Principles for Preparing for Online Learning and Teaching (Creative Commons) </a:t>
            </a:r>
            <a:r>
              <a:rPr lang="en-GB" sz="2000" dirty="0">
                <a:hlinkClick r:id="rId3"/>
              </a:rPr>
              <a:t>https://staff.napier.ac.uk/services/dlte/DSP/Pages/DSP_12principles.aspx</a:t>
            </a:r>
            <a:endParaRPr lang="en-GB" sz="2000" dirty="0"/>
          </a:p>
          <a:p>
            <a:pPr marL="263525" indent="-263525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 err="1"/>
              <a:t>Eng</a:t>
            </a:r>
            <a:r>
              <a:rPr lang="en-GB" sz="2000" dirty="0"/>
              <a:t>, Norman (2020) What Frustrates Students Most About Online Classes (Covid-19 Edition) </a:t>
            </a:r>
            <a:r>
              <a:rPr lang="en-GB" sz="2000" dirty="0">
                <a:hlinkClick r:id="rId4"/>
              </a:rPr>
              <a:t>https://normaneng.org/what-frustrates-students-most-about-online-classes/</a:t>
            </a:r>
            <a:endParaRPr lang="en-GB" sz="2000" dirty="0"/>
          </a:p>
          <a:p>
            <a:pPr marL="263525" indent="-263525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/>
              <a:t>Farrell, O., Brunton, J. (2020). A balancing act: a window into online student engagement experiences. </a:t>
            </a:r>
            <a:r>
              <a:rPr lang="en-GB" sz="2000" i="1" dirty="0"/>
              <a:t>Int J </a:t>
            </a:r>
            <a:r>
              <a:rPr lang="en-GB" sz="2000" i="1" dirty="0" err="1"/>
              <a:t>Educ</a:t>
            </a:r>
            <a:r>
              <a:rPr lang="en-GB" sz="2000" i="1" dirty="0"/>
              <a:t> </a:t>
            </a:r>
            <a:r>
              <a:rPr lang="en-GB" sz="2000" i="1" dirty="0" err="1"/>
              <a:t>Technol</a:t>
            </a:r>
            <a:r>
              <a:rPr lang="en-GB" sz="2000" i="1" dirty="0"/>
              <a:t> High </a:t>
            </a:r>
            <a:r>
              <a:rPr lang="en-GB" sz="2000" i="1" dirty="0" err="1"/>
              <a:t>Educ</a:t>
            </a:r>
            <a:r>
              <a:rPr lang="en-GB" sz="2000" dirty="0"/>
              <a:t> </a:t>
            </a:r>
            <a:r>
              <a:rPr lang="en-GB" sz="2000" b="1" dirty="0"/>
              <a:t>17, </a:t>
            </a:r>
            <a:r>
              <a:rPr lang="en-GB" sz="2000" dirty="0"/>
              <a:t>25 </a:t>
            </a:r>
            <a:r>
              <a:rPr lang="en-GB" sz="2000" dirty="0">
                <a:hlinkClick r:id="rId5"/>
              </a:rPr>
              <a:t>https://doi.org/10.1186/s41239-020-00199-x</a:t>
            </a:r>
            <a:endParaRPr lang="en-GB" sz="2000" dirty="0"/>
          </a:p>
          <a:p>
            <a:pPr marL="263525" indent="-263525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/>
              <a:t>Fenwick, T., Edwards, R., &amp; Sawchuk, P. (2011). </a:t>
            </a:r>
            <a:r>
              <a:rPr lang="en-GB" sz="2000" i="1" dirty="0"/>
              <a:t>Emerging Approaches to Educational Research: Tracing the Socio-Material</a:t>
            </a:r>
            <a:r>
              <a:rPr lang="en-GB" sz="2000" dirty="0"/>
              <a:t>. Taylor &amp; Francis.</a:t>
            </a:r>
          </a:p>
          <a:p>
            <a:pPr marL="263525" indent="-263525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/>
              <a:t>Hodges, Moore, </a:t>
            </a:r>
            <a:r>
              <a:rPr lang="en-GB" sz="2000" dirty="0" err="1"/>
              <a:t>Lockee</a:t>
            </a:r>
            <a:r>
              <a:rPr lang="en-GB" sz="2000" dirty="0"/>
              <a:t>, Trust and Bond, (2020) </a:t>
            </a:r>
            <a:r>
              <a:rPr lang="en-GB" sz="2000" i="1" dirty="0"/>
              <a:t>The Difference Between Emergency Remote Teaching and Online Learning, Educause Review, </a:t>
            </a:r>
            <a:r>
              <a:rPr lang="en-GB" sz="2000" i="1" dirty="0">
                <a:hlinkClick r:id="rId6"/>
              </a:rPr>
              <a:t>https://er.educause.edu/articles/2020/3/the-difference-between-emergency-remote-teaching-and-online-learning</a:t>
            </a:r>
            <a:endParaRPr lang="en-GB" sz="2000" i="1" dirty="0"/>
          </a:p>
          <a:p>
            <a:pPr marL="263525" indent="-263525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 err="1"/>
              <a:t>Sørensen</a:t>
            </a:r>
            <a:r>
              <a:rPr lang="en-GB" sz="2000" dirty="0"/>
              <a:t>, E. (2009). </a:t>
            </a:r>
            <a:r>
              <a:rPr lang="en-GB" sz="2000" i="1" dirty="0"/>
              <a:t>The Materiality of Learning: Technology and Knowledge in Educational Practice</a:t>
            </a:r>
            <a:r>
              <a:rPr lang="en-GB" sz="2000" dirty="0"/>
              <a:t>. Cambridge University Press.</a:t>
            </a:r>
          </a:p>
          <a:p>
            <a:pPr marL="263525" indent="-263525">
              <a:lnSpc>
                <a:spcPct val="100000"/>
              </a:lnSpc>
              <a:spcBef>
                <a:spcPts val="0"/>
              </a:spcBef>
              <a:buNone/>
            </a:pPr>
            <a:endParaRPr lang="en-GB" sz="2000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7BB87-C301-46DE-B497-9ACF6144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louisedrumm.com    @louisedrumm</a:t>
            </a:r>
          </a:p>
        </p:txBody>
      </p:sp>
    </p:spTree>
    <p:extLst>
      <p:ext uri="{BB962C8B-B14F-4D97-AF65-F5344CB8AC3E}">
        <p14:creationId xmlns:p14="http://schemas.microsoft.com/office/powerpoint/2010/main" val="3446222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7D89-D5E1-4B3C-8D94-5F1C8E9B5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303" y="554458"/>
            <a:ext cx="9617364" cy="553998"/>
          </a:xfrm>
        </p:spPr>
        <p:txBody>
          <a:bodyPr>
            <a:normAutofit fontScale="90000"/>
          </a:bodyPr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DA6EC-8C60-4288-84DF-76D14B96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416"/>
            <a:ext cx="10515600" cy="50084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err="1"/>
              <a:t>Laurillard</a:t>
            </a:r>
            <a:r>
              <a:rPr lang="en-GB" dirty="0"/>
              <a:t>, D. (2012). </a:t>
            </a:r>
            <a:r>
              <a:rPr lang="en-GB" i="1" dirty="0"/>
              <a:t>Teaching as a Design Science: Building Pedagogical Patterns for Learning and Technology</a:t>
            </a:r>
            <a:r>
              <a:rPr lang="en-GB" dirty="0"/>
              <a:t>. New York and London: Routledge.</a:t>
            </a:r>
          </a:p>
          <a:p>
            <a:pPr marL="0" indent="0">
              <a:buNone/>
            </a:pPr>
            <a:r>
              <a:rPr lang="en-GB" dirty="0" err="1">
                <a:effectLst/>
              </a:rPr>
              <a:t>Neroni</a:t>
            </a:r>
            <a:r>
              <a:rPr lang="en-GB" dirty="0">
                <a:effectLst/>
              </a:rPr>
              <a:t>, J., </a:t>
            </a:r>
            <a:r>
              <a:rPr lang="en-GB" dirty="0" err="1">
                <a:effectLst/>
              </a:rPr>
              <a:t>Meijs</a:t>
            </a:r>
            <a:r>
              <a:rPr lang="en-GB" dirty="0">
                <a:effectLst/>
              </a:rPr>
              <a:t>, C., </a:t>
            </a:r>
            <a:r>
              <a:rPr lang="en-GB" dirty="0" err="1">
                <a:effectLst/>
              </a:rPr>
              <a:t>Gijselaers</a:t>
            </a:r>
            <a:r>
              <a:rPr lang="en-GB" dirty="0">
                <a:effectLst/>
              </a:rPr>
              <a:t>, H. J. M., Kirschner, P. A., &amp; Groot, R. H. M. De. (2019). Learning and Individual Di ff </a:t>
            </a:r>
            <a:r>
              <a:rPr lang="en-GB" dirty="0" err="1">
                <a:effectLst/>
              </a:rPr>
              <a:t>erences</a:t>
            </a:r>
            <a:r>
              <a:rPr lang="en-GB" dirty="0">
                <a:effectLst/>
              </a:rPr>
              <a:t> Learning strategies and academic performance in distance education. </a:t>
            </a:r>
            <a:r>
              <a:rPr lang="en-GB" i="1" dirty="0">
                <a:effectLst/>
              </a:rPr>
              <a:t>Learning and Individual Differences</a:t>
            </a:r>
            <a:r>
              <a:rPr lang="en-GB" dirty="0">
                <a:effectLst/>
              </a:rPr>
              <a:t>, </a:t>
            </a:r>
            <a:r>
              <a:rPr lang="en-GB" i="1" dirty="0">
                <a:effectLst/>
              </a:rPr>
              <a:t>73</a:t>
            </a:r>
            <a:r>
              <a:rPr lang="en-GB" dirty="0">
                <a:effectLst/>
              </a:rPr>
              <a:t>(February 2018), 1–7. </a:t>
            </a:r>
            <a:r>
              <a:rPr lang="en-GB" dirty="0">
                <a:effectLst/>
                <a:hlinkClick r:id="rId2"/>
              </a:rPr>
              <a:t>https://doi.org/10.1016/j.lindif.2019.04.007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/>
              <a:t>Swansea Academy of Learning and </a:t>
            </a:r>
            <a:r>
              <a:rPr lang="en-GB" dirty="0" err="1"/>
              <a:t>Teachin</a:t>
            </a:r>
            <a:r>
              <a:rPr lang="en-GB" dirty="0"/>
              <a:t>, ‘ABC at Swansea University’, </a:t>
            </a:r>
            <a:r>
              <a:rPr lang="en-GB" dirty="0">
                <a:hlinkClick r:id="rId3"/>
              </a:rPr>
              <a:t>https://salt.swan.ac.uk/abc-learning-design/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UCL Designing programmes and modules with ABC curriculum design </a:t>
            </a:r>
            <a:r>
              <a:rPr lang="en-GB" u="sng" dirty="0">
                <a:hlinkClick r:id="rId4"/>
              </a:rPr>
              <a:t>https://www.ucl.ac.uk/teaching-learning/case-studies/2018/jun/designing-programmes-and-modules-abc-curriculum-design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06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8C4B0FC-BEA0-499E-884B-168884A4A0B6}"/>
              </a:ext>
            </a:extLst>
          </p:cNvPr>
          <p:cNvSpPr txBox="1"/>
          <p:nvPr/>
        </p:nvSpPr>
        <p:spPr>
          <a:xfrm>
            <a:off x="0" y="270201"/>
            <a:ext cx="4552314" cy="247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ea typeface="+mj-ea"/>
                <a:cs typeface="+mj-cs"/>
              </a:rPr>
              <a:t>Teaching: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a typeface="+mj-ea"/>
                <a:cs typeface="+mj-cs"/>
              </a:rPr>
              <a:t>MSc Blended and Online Education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PgCert Learning, Teaching &amp; Academic Practice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6580CB-C86B-4720-99C2-2DA17955260F}"/>
              </a:ext>
            </a:extLst>
          </p:cNvPr>
          <p:cNvSpPr txBox="1"/>
          <p:nvPr/>
        </p:nvSpPr>
        <p:spPr>
          <a:xfrm>
            <a:off x="0" y="2353261"/>
            <a:ext cx="4360639" cy="2805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Research: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teaching in higher education with digital technologies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critical digital literacies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open education practices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academic development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creative methods</a:t>
            </a: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ouple of guys posing for a photo&#10;&#10;Description automatically generated">
            <a:extLst>
              <a:ext uri="{FF2B5EF4-FFF2-40B4-BE49-F238E27FC236}">
                <a16:creationId xmlns:a16="http://schemas.microsoft.com/office/drawing/2014/main" id="{54EC6655-0DE7-4D5E-831F-FA49E73FD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63" y="1092952"/>
            <a:ext cx="3775899" cy="2123943"/>
          </a:xfrm>
          <a:prstGeom prst="rect">
            <a:avLst/>
          </a:prstGeom>
        </p:spPr>
      </p:pic>
      <p:sp>
        <p:nvSpPr>
          <p:cNvPr id="31" name="Rectangle 20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EB81EC-640A-440B-98D2-FFC9C8C6B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639" y="918594"/>
            <a:ext cx="2438503" cy="1828877"/>
          </a:xfrm>
          <a:prstGeom prst="rect">
            <a:avLst/>
          </a:prstGeom>
        </p:spPr>
      </p:pic>
      <p:sp>
        <p:nvSpPr>
          <p:cNvPr id="32" name="Rectangle 22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35C3228B-3437-4A81-8F33-272079D63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63" y="4647828"/>
            <a:ext cx="3775899" cy="1406522"/>
          </a:xfrm>
          <a:prstGeom prst="rect">
            <a:avLst/>
          </a:prstGeom>
        </p:spPr>
      </p:pic>
      <p:sp>
        <p:nvSpPr>
          <p:cNvPr id="33" name="Rectangle 24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CDBD89-C0CB-43D2-954F-A0C487024A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5" t="-684"/>
          <a:stretch/>
        </p:blipFill>
        <p:spPr>
          <a:xfrm>
            <a:off x="9148965" y="3636186"/>
            <a:ext cx="2569177" cy="274709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60BEAA-B139-4639-9D5E-77CB1227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5449" y="8052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louisedrumm.com    @louisedrumm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E1606-7879-473A-A2A2-2E879B707859}"/>
              </a:ext>
            </a:extLst>
          </p:cNvPr>
          <p:cNvSpPr txBox="1"/>
          <p:nvPr/>
        </p:nvSpPr>
        <p:spPr>
          <a:xfrm>
            <a:off x="893525" y="6124973"/>
            <a:ext cx="4360639" cy="84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…and other activities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0577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476B-9826-45A6-9605-B247F682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to be thinking about…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F5EC5-2D2E-4E8F-B095-6453A34B9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biggest challenges since March 2020?</a:t>
            </a:r>
          </a:p>
          <a:p>
            <a:r>
              <a:rPr lang="en-GB" dirty="0"/>
              <a:t>Your learning points?</a:t>
            </a:r>
          </a:p>
          <a:p>
            <a:r>
              <a:rPr lang="en-GB" dirty="0"/>
              <a:t>What are you going to do differently in the future?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D3D47-6F25-4412-ABDB-95543FC4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louisedrumm.com    @louisedrumm</a:t>
            </a:r>
          </a:p>
        </p:txBody>
      </p:sp>
    </p:spTree>
    <p:extLst>
      <p:ext uri="{BB962C8B-B14F-4D97-AF65-F5344CB8AC3E}">
        <p14:creationId xmlns:p14="http://schemas.microsoft.com/office/powerpoint/2010/main" val="94413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9005797-701C-4BA6-8373-D1D1E9818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01002"/>
            <a:ext cx="6891187" cy="40313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26705-056C-40E1-86C4-FDE9DF8B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50" y="643467"/>
            <a:ext cx="3117850" cy="2556385"/>
          </a:xfrm>
        </p:spPr>
        <p:txBody>
          <a:bodyPr anchor="b">
            <a:normAutofit/>
          </a:bodyPr>
          <a:lstStyle/>
          <a:p>
            <a:pPr algn="ctr"/>
            <a:r>
              <a:rPr lang="en-GB" sz="4800">
                <a:solidFill>
                  <a:schemeClr val="bg1"/>
                </a:solidFill>
              </a:rPr>
              <a:t>What just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1284C-5DCB-4A90-8632-45AC58661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2650" y="3383260"/>
            <a:ext cx="3045883" cy="28312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400">
                <a:solidFill>
                  <a:schemeClr val="bg1"/>
                </a:solidFill>
              </a:rPr>
              <a:t>That was an emergency</a:t>
            </a:r>
          </a:p>
          <a:p>
            <a:endParaRPr lang="en-GB" sz="18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6F852-BB9D-47E3-86F4-AB94C504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7464" y="93336"/>
            <a:ext cx="4114800" cy="365125"/>
          </a:xfrm>
        </p:spPr>
        <p:txBody>
          <a:bodyPr/>
          <a:lstStyle/>
          <a:p>
            <a:r>
              <a:rPr lang="en-US"/>
              <a:t>louisedrumm.com    @louisedrumm</a:t>
            </a:r>
          </a:p>
        </p:txBody>
      </p:sp>
    </p:spTree>
    <p:extLst>
      <p:ext uri="{BB962C8B-B14F-4D97-AF65-F5344CB8AC3E}">
        <p14:creationId xmlns:p14="http://schemas.microsoft.com/office/powerpoint/2010/main" val="235077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E2047F6-5C08-4167-8731-4C501090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Words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1284C-5DCB-4A90-8632-45AC58661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19" y="2888250"/>
            <a:ext cx="5157047" cy="29597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…pivot…</a:t>
            </a:r>
          </a:p>
          <a:p>
            <a:pPr marL="0" indent="0">
              <a:buNone/>
            </a:pPr>
            <a:r>
              <a:rPr lang="en-US" sz="2400"/>
              <a:t>        ….online learning</a:t>
            </a:r>
          </a:p>
          <a:p>
            <a:pPr marL="0" indent="0">
              <a:buNone/>
            </a:pPr>
            <a:r>
              <a:rPr lang="en-US" sz="2400"/>
              <a:t>	…remote teaching</a:t>
            </a:r>
          </a:p>
          <a:p>
            <a:pPr marL="0" indent="0">
              <a:buNone/>
            </a:pPr>
            <a:r>
              <a:rPr lang="en-US" sz="2400"/>
              <a:t>		…distance education…</a:t>
            </a:r>
          </a:p>
          <a:p>
            <a:pPr marL="0"/>
            <a:endParaRPr lang="en-US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7B235D-2E5E-4522-9891-F70BA338B036}"/>
              </a:ext>
            </a:extLst>
          </p:cNvPr>
          <p:cNvSpPr txBox="1">
            <a:spLocks/>
          </p:cNvSpPr>
          <p:nvPr/>
        </p:nvSpPr>
        <p:spPr>
          <a:xfrm>
            <a:off x="6417731" y="2888250"/>
            <a:ext cx="4292594" cy="2959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/>
              <a:t>“…effective online learning results from careful instructional design and planning, using a systematic model for design and development.”</a:t>
            </a:r>
          </a:p>
          <a:p>
            <a:pPr marL="0" indent="0">
              <a:buNone/>
            </a:pPr>
            <a:endParaRPr lang="en-US" sz="2400" i="1"/>
          </a:p>
          <a:p>
            <a:pPr marL="0" indent="0">
              <a:buNone/>
            </a:pPr>
            <a:r>
              <a:rPr lang="en-US" sz="2400"/>
              <a:t>Hodges, Moore, </a:t>
            </a:r>
            <a:r>
              <a:rPr lang="en-US" sz="2400" err="1"/>
              <a:t>Lockee</a:t>
            </a:r>
            <a:r>
              <a:rPr lang="en-US" sz="2400"/>
              <a:t>, Trust and Bond (2020)</a:t>
            </a:r>
            <a:endParaRPr lang="en-US" sz="2400" i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2BF7-22F5-4F9D-BA5A-3F4EA05A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louisedrumm.com    @louisedrumm</a:t>
            </a:r>
          </a:p>
        </p:txBody>
      </p:sp>
    </p:spTree>
    <p:extLst>
      <p:ext uri="{BB962C8B-B14F-4D97-AF65-F5344CB8AC3E}">
        <p14:creationId xmlns:p14="http://schemas.microsoft.com/office/powerpoint/2010/main" val="1950274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9836-99E4-4C02-8FB8-004CDE33F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2149C-4478-4AA4-B73E-74259C9C84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78C5B-B8CC-4F98-BC4B-712618FB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louisedrumm.com    @louisedrumm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5CC51A3-5474-41AE-9DD0-9750A8F77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03" y="801602"/>
            <a:ext cx="9034051" cy="51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5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D23B-AA67-4856-A628-53330606A5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81A8D-2030-4F3E-8F29-05567F42C6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4625-72EE-4B57-81C0-F517504A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louisedrumm.com    @louisedrumm</a:t>
            </a:r>
          </a:p>
        </p:txBody>
      </p:sp>
      <p:pic>
        <p:nvPicPr>
          <p:cNvPr id="6" name="Picture 5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45E84EA0-9C37-4496-8DA7-8E8DDE85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12" y="96277"/>
            <a:ext cx="8873225" cy="66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6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1395</Words>
  <Application>Microsoft Office PowerPoint</Application>
  <PresentationFormat>Widescreen</PresentationFormat>
  <Paragraphs>181</Paragraphs>
  <Slides>38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Office Theme</vt:lpstr>
      <vt:lpstr>Office Theme</vt:lpstr>
      <vt:lpstr>Post-normal learning and teaching: what lessons have we learned?</vt:lpstr>
      <vt:lpstr>PowerPoint Presentation</vt:lpstr>
      <vt:lpstr>PowerPoint Presentation</vt:lpstr>
      <vt:lpstr>PowerPoint Presentation</vt:lpstr>
      <vt:lpstr>Questions to be thinking about…</vt:lpstr>
      <vt:lpstr>What just happened?</vt:lpstr>
      <vt:lpstr>Words matter</vt:lpstr>
      <vt:lpstr>PowerPoint Presentation</vt:lpstr>
      <vt:lpstr>PowerPoint Presentation</vt:lpstr>
      <vt:lpstr>Initial Student feedback</vt:lpstr>
      <vt:lpstr>PowerPoint Presentation</vt:lpstr>
      <vt:lpstr>PowerPoint Presentation</vt:lpstr>
      <vt:lpstr>Edinburgh Napier University’s Response</vt:lpstr>
      <vt:lpstr>Digital Support Partnership Project  June 2020- Aug 2021</vt:lpstr>
      <vt:lpstr>Digital Support Partnership</vt:lpstr>
      <vt:lpstr>PowerPoint Presentation</vt:lpstr>
      <vt:lpstr>PowerPoint Presentation</vt:lpstr>
      <vt:lpstr>PowerPoint Presentation</vt:lpstr>
      <vt:lpstr>PowerPoint Presentation</vt:lpstr>
      <vt:lpstr>Care, equity and presence</vt:lpstr>
      <vt:lpstr>Trimester 1 (Sept-Dec 2020) Student Data</vt:lpstr>
      <vt:lpstr>Snapshot data (1)</vt:lpstr>
      <vt:lpstr>PowerPoint Presentation</vt:lpstr>
      <vt:lpstr>PowerPoint Presentation</vt:lpstr>
      <vt:lpstr>PowerPoint Presentation</vt:lpstr>
      <vt:lpstr>Let’s jam…</vt:lpstr>
      <vt:lpstr>PowerPoint Presentation</vt:lpstr>
      <vt:lpstr>DSP Lessons Learned</vt:lpstr>
      <vt:lpstr>Let’s jam…</vt:lpstr>
      <vt:lpstr>PowerPoint Presentation</vt:lpstr>
      <vt:lpstr>Our relationship with digital technologies</vt:lpstr>
      <vt:lpstr>Sociomaterial approaches to address issues of control and unpredictability</vt:lpstr>
      <vt:lpstr>The Sociomaterial</vt:lpstr>
      <vt:lpstr>Let’s jam…</vt:lpstr>
      <vt:lpstr>PowerPoint Presentation</vt:lpstr>
      <vt:lpstr>Challenges ahead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Post-normal learning and teaching: what lessons have we learned?</dc:title>
  <dc:creator>Drumm, Louise</dc:creator>
  <cp:lastModifiedBy>Duncan Ireland</cp:lastModifiedBy>
  <cp:revision>4</cp:revision>
  <dcterms:created xsi:type="dcterms:W3CDTF">2021-05-11T11:34:48Z</dcterms:created>
  <dcterms:modified xsi:type="dcterms:W3CDTF">2021-06-30T07:48:01Z</dcterms:modified>
</cp:coreProperties>
</file>